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7" r:id="rId2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1" Type="http://schemas.openxmlformats.org/officeDocument/2006/relationships/slide" Target="slides/slide14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01.xml"/><Relationship Id="rId2" Type="http://schemas.openxmlformats.org/officeDocument/2006/relationships/image" Target="../media/image289.png"/><Relationship Id="rId3" Type="http://schemas.openxmlformats.org/officeDocument/2006/relationships/image" Target="../media/image290.png"/><Relationship Id="rId4" Type="http://schemas.openxmlformats.org/officeDocument/2006/relationships/image" Target="../media/image291.png"/><Relationship Id="rId5" Type="http://schemas.openxmlformats.org/officeDocument/2006/relationships/image" Target="../media/image292.png"/></Relationships>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474285D6-9DD9-B410-FADC-960038BBA4E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All.Exp.Mtg</a:t>
            </a: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5/18/09  – A.Valishev</a:t>
            </a:r>
          </a:p>
        </p:txBody>
      </p:sp>
      <p:sp>
        <p:nvSpPr>
          <p:cNvPr id="3" name="灯片编号占位符 3">
            <a:extLst>
              <a:ext uri="{FF2B5EF4-FFF2-40B4-BE49-F238E27FC236}">
                <a16:creationId xmlns:a16="http://schemas.microsoft.com/office/drawing/2014/main" id="{E1384BA8-C54B-EED0-7DBB-C4A50BBD78E5}"/>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C3D84D-4E8C-485B-9EBA-1274DE4C9DF7}" type="slidenum">
              <a:rPr kumimoji="0" lang="en-US" altLang="zh-CN" sz="1200" b="0" i="0" u="none" strike="noStrike" kern="1200" cap="none" spc="0" normalizeH="0" baseline="0" noProof="0" smtClean="0">
                <a:ln>
                  <a:noFill/>
                </a:ln>
                <a:solidFill>
                  <a:srgbClr val="000000"/>
                </a:solidFill>
                <a:effectLst/>
                <a:uLnTx/>
                <a:uFillTx/>
                <a:latin typeface="Comic Sans MS"/>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200" b="0" i="0" u="none" strike="noStrike" kern="1200" cap="none" spc="0" normalizeH="0" baseline="0" noProof="0">
              <a:ln>
                <a:noFill/>
              </a:ln>
              <a:solidFill>
                <a:srgbClr val="000000"/>
              </a:solidFill>
              <a:effectLst/>
              <a:uLnTx/>
              <a:uFillTx/>
              <a:latin typeface="Comic Sans MS"/>
              <a:ea typeface="宋体" panose="02010600030101010101" pitchFamily="2" charset="-122"/>
              <a:cs typeface="+mn-cs"/>
            </a:endParaRPr>
          </a:p>
        </p:txBody>
      </p:sp>
      <p:sp>
        <p:nvSpPr>
          <p:cNvPr id="456708" name="Rectangle 4">
            <a:extLst>
              <a:ext uri="{FF2B5EF4-FFF2-40B4-BE49-F238E27FC236}">
                <a16:creationId xmlns:a16="http://schemas.microsoft.com/office/drawing/2014/main" id="{7B466664-D540-55F3-152A-798A90BF2776}"/>
              </a:ext>
            </a:extLst>
          </p:cNvPr>
          <p:cNvSpPr>
            <a:spLocks noGrp="1" noChangeArrowheads="1"/>
          </p:cNvSpPr>
          <p:nvPr>
            <p:ph type="title"/>
          </p:nvPr>
        </p:nvSpPr>
        <p:spPr/>
        <p:txBody>
          <a:bodyPr/>
          <a:lstStyle/>
          <a:p>
            <a:r>
              <a:rPr lang="en-US" altLang="zh-CN" sz="2000">
                <a:ea typeface="宋体" panose="02010600030101010101" pitchFamily="2" charset="-122"/>
              </a:rPr>
              <a:t>Beam-Beam Effects at Low-Beta Sequence 14</a:t>
            </a:r>
            <a:endParaRPr lang="en-US" altLang="zh-CN" sz="2000" baseline="30000">
              <a:ea typeface="宋体" panose="02010600030101010101" pitchFamily="2" charset="-122"/>
            </a:endParaRPr>
          </a:p>
        </p:txBody>
      </p:sp>
      <p:pic>
        <p:nvPicPr>
          <p:cNvPr id="456710" name="Picture 6">
            <a:extLst>
              <a:ext uri="{FF2B5EF4-FFF2-40B4-BE49-F238E27FC236}">
                <a16:creationId xmlns:a16="http://schemas.microsoft.com/office/drawing/2014/main" id="{D2EFBFBD-11B0-3BEA-E630-18241601C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85800"/>
            <a:ext cx="6096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6711" name="Picture 7">
            <a:extLst>
              <a:ext uri="{FF2B5EF4-FFF2-40B4-BE49-F238E27FC236}">
                <a16:creationId xmlns:a16="http://schemas.microsoft.com/office/drawing/2014/main" id="{47723A7F-CDE1-55DA-1E3C-1D03AF560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633788"/>
            <a:ext cx="4800600" cy="322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6712" name="Picture 8">
            <a:extLst>
              <a:ext uri="{FF2B5EF4-FFF2-40B4-BE49-F238E27FC236}">
                <a16:creationId xmlns:a16="http://schemas.microsoft.com/office/drawing/2014/main" id="{6FB49501-3A48-2D6D-F821-D315FFA85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581400"/>
            <a:ext cx="4267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6713" name="Text Box 9">
            <a:extLst>
              <a:ext uri="{FF2B5EF4-FFF2-40B4-BE49-F238E27FC236}">
                <a16:creationId xmlns:a16="http://schemas.microsoft.com/office/drawing/2014/main" id="{31C6D3F0-61EF-D702-2A4F-D210D24D3D65}"/>
              </a:ext>
            </a:extLst>
          </p:cNvPr>
          <p:cNvSpPr txBox="1">
            <a:spLocks noChangeArrowheads="1"/>
          </p:cNvSpPr>
          <p:nvPr/>
        </p:nvSpPr>
        <p:spPr bwMode="auto">
          <a:xfrm>
            <a:off x="1447800" y="5638800"/>
            <a:ext cx="2682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e</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a=8 </a:t>
            </a: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p</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mm mrad, </a:t>
            </a: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x</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=0.01</a:t>
            </a:r>
          </a:p>
        </p:txBody>
      </p:sp>
      <p:sp>
        <p:nvSpPr>
          <p:cNvPr id="456714" name="Text Box 10">
            <a:extLst>
              <a:ext uri="{FF2B5EF4-FFF2-40B4-BE49-F238E27FC236}">
                <a16:creationId xmlns:a16="http://schemas.microsoft.com/office/drawing/2014/main" id="{F94F6B0D-0D58-27C2-97BD-6ECD7636CC3C}"/>
              </a:ext>
            </a:extLst>
          </p:cNvPr>
          <p:cNvSpPr txBox="1">
            <a:spLocks noChangeArrowheads="1"/>
          </p:cNvSpPr>
          <p:nvPr/>
        </p:nvSpPr>
        <p:spPr bwMode="auto">
          <a:xfrm>
            <a:off x="4895850" y="3352800"/>
            <a:ext cx="424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C=12, different antiproton emittances</a:t>
            </a:r>
          </a:p>
        </p:txBody>
      </p:sp>
      <p:sp>
        <p:nvSpPr>
          <p:cNvPr id="456715" name="Text Box 11">
            <a:extLst>
              <a:ext uri="{FF2B5EF4-FFF2-40B4-BE49-F238E27FC236}">
                <a16:creationId xmlns:a16="http://schemas.microsoft.com/office/drawing/2014/main" id="{B3474ED9-A989-E498-6E6F-168F71C062F8}"/>
              </a:ext>
            </a:extLst>
          </p:cNvPr>
          <p:cNvSpPr txBox="1">
            <a:spLocks noChangeArrowheads="1"/>
          </p:cNvSpPr>
          <p:nvPr/>
        </p:nvSpPr>
        <p:spPr bwMode="auto">
          <a:xfrm>
            <a:off x="762000" y="838200"/>
            <a:ext cx="3476625"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Beam separations at LB seq. 14</a:t>
            </a:r>
          </a:p>
        </p:txBody>
      </p:sp>
      <p:pic>
        <p:nvPicPr>
          <p:cNvPr id="456716" name="Picture 12">
            <a:extLst>
              <a:ext uri="{FF2B5EF4-FFF2-40B4-BE49-F238E27FC236}">
                <a16:creationId xmlns:a16="http://schemas.microsoft.com/office/drawing/2014/main" id="{CB9DCFFF-6E28-2E57-17F1-7D0E873EA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685800"/>
            <a:ext cx="3352800" cy="256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